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58" r:id="rId4"/>
    <p:sldId id="262" r:id="rId5"/>
    <p:sldId id="263" r:id="rId6"/>
    <p:sldId id="260" r:id="rId7"/>
    <p:sldId id="261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8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2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1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49200-D197-4791-8BE8-7F7A2CAFA3E5}" type="datetimeFigureOut">
              <a:rPr lang="it-IT" smtClean="0"/>
              <a:t>04/04/2024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DD7C5-B760-43E1-A01B-13A19BC9E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924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-apple-system"/>
              </a:rPr>
              <a:t>Niagara esegue l'archiviazione ad intervalli irregolari dei valori di energia provenienti da vari misuratori. Con Analytics i dati presenti nello storico sono aggregati in base ad un determinato intervallo (settimanale o mensile). I valori assoluti sono trasformati in differenziali con intervallo mensile. Sempre Analytics permette la visualizzazione grafica di dati in periodi analoghi ma in anni diversi.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DD7C5-B760-43E1-A01B-13A19BC9ED8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0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E62B348-93D7-3A07-CE9A-09D6083BE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4A68C1C2-7C74-786A-B063-286811FCD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BBE1DD6-83FF-3D75-5AF5-AB125E59B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4972-227C-4F47-A3DF-06E37635B025}" type="datetimeFigureOut">
              <a:rPr lang="it-IT" smtClean="0"/>
              <a:t>04/04/2024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36C86F2-869F-147A-FE7E-F1E3764B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4B4DCFC-CC77-1BCF-124A-21C691FE6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D4F4-A38B-4FBE-BFA1-7C6836CDE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97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2C71546-C595-16F9-9F63-521AF0DF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A332A54-B632-57BA-2658-C4947DBB9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3857101-8C47-3209-69E6-68015C16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4972-227C-4F47-A3DF-06E37635B025}" type="datetimeFigureOut">
              <a:rPr lang="it-IT" smtClean="0"/>
              <a:t>04/04/2024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B6F7E0A-0AF1-2727-EFFD-A642D6A14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2DFB178-F8C7-6C53-5547-636C24523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D4F4-A38B-4FBE-BFA1-7C6836CDE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85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81913329-BBF4-0256-3FC0-AD548A0CFD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241BA2F0-D259-D2D7-AD05-AF5FEE478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CA8F3A8-1BF7-F71B-E3AC-964C74A7A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4972-227C-4F47-A3DF-06E37635B025}" type="datetimeFigureOut">
              <a:rPr lang="it-IT" smtClean="0"/>
              <a:t>04/04/2024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61BFD9D-DA3D-1200-DDF0-D635E6C1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1FA5B86-7CB2-2D9D-916B-349F2F9B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D4F4-A38B-4FBE-BFA1-7C6836CDE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15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BA12256-78D1-B1E8-60B7-7BB03A1F7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A57F484-B660-3F1B-3B35-66BB3C91A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5298332-7004-5AFB-F2B2-A345890E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4972-227C-4F47-A3DF-06E37635B025}" type="datetimeFigureOut">
              <a:rPr lang="it-IT" smtClean="0"/>
              <a:t>04/04/2024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8019D01-444C-0567-DEE2-DDDAD5E00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6FA6E26-880B-097D-1B79-AD3E98121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D4F4-A38B-4FBE-BFA1-7C6836CDE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862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2FEF3B3-A078-EF89-8084-4CC1553AA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E0F4532-5D29-EFFF-3461-973DCFDC4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B83EC16-9383-799B-E80B-0E09C02C7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4972-227C-4F47-A3DF-06E37635B025}" type="datetimeFigureOut">
              <a:rPr lang="it-IT" smtClean="0"/>
              <a:t>04/04/2024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BEE1783-F902-D4BE-4308-A1B7AF0F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A0AF0A0-5FC4-6EEE-2419-3D8EDFEE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D4F4-A38B-4FBE-BFA1-7C6836CDE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072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A0ED5B4-861E-396D-33F2-122747129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34FEEA6-7F64-3F15-0EA6-3C1C4FCD4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B1D8ED5-5B9D-A2E8-390B-DDA1B4608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76154907-335D-85AC-1777-C912C805F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4972-227C-4F47-A3DF-06E37635B025}" type="datetimeFigureOut">
              <a:rPr lang="it-IT" smtClean="0"/>
              <a:t>04/04/2024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3FE2BFFA-7923-2535-442F-59E8C5D19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2FF9E08-4B2D-420D-301E-89E14EDD9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D4F4-A38B-4FBE-BFA1-7C6836CDE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84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0AEE9FC-9030-D59C-8C28-EB9CB495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6F660D7-9257-2D8D-AE5C-26D37B209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5E45CA1-450C-B570-2F9E-7D8D123C3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04AA5308-6DFF-3191-C0AF-7A8CEDB86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25E1B8E6-E75C-7E51-4935-2E7DE0208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C1E3F42E-4F2D-AD95-AAAF-ABA1F66D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4972-227C-4F47-A3DF-06E37635B025}" type="datetimeFigureOut">
              <a:rPr lang="it-IT" smtClean="0"/>
              <a:t>04/04/2024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7F7612E4-AA70-6C45-EF41-44733C5A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E5A08269-666E-BCCA-ECEB-2620AEEB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D4F4-A38B-4FBE-BFA1-7C6836CDE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661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4C88414-ABAF-88EC-2ED5-187EBA6BF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B71C864D-5840-03BF-48A5-909AC985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4972-227C-4F47-A3DF-06E37635B025}" type="datetimeFigureOut">
              <a:rPr lang="it-IT" smtClean="0"/>
              <a:t>04/04/2024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7D72F68-6AE5-952E-7DA6-2435E51B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10A54B9-5F38-1A73-9D84-5CFE285D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D4F4-A38B-4FBE-BFA1-7C6836CDE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60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6A5879AF-4524-5F46-9723-902A5EBE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4972-227C-4F47-A3DF-06E37635B025}" type="datetimeFigureOut">
              <a:rPr lang="it-IT" smtClean="0"/>
              <a:t>04/04/2024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CD0F965D-DE21-A144-DFB4-E392EB6E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08ABF5A-0BF5-17BE-AD3F-318A879F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D4F4-A38B-4FBE-BFA1-7C6836CDE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248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78825DF-BE5D-F726-6BE5-E278E9BE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40FEAFD-DCB3-D8A4-A4C7-14FF1443F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1255723-7242-2375-D6D1-4115C4E8B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D11240E-C431-31AC-11B1-CFA7EB4CB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4972-227C-4F47-A3DF-06E37635B025}" type="datetimeFigureOut">
              <a:rPr lang="it-IT" smtClean="0"/>
              <a:t>04/04/2024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1DCE7745-3662-1B56-9CDE-06A2A344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BA6A13B9-57BD-2DFC-C2C6-6186C573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D4F4-A38B-4FBE-BFA1-7C6836CDE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00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15EF67A-4E5F-456E-2897-0F734D6DB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4A082FA2-541C-908C-5E97-C23425248C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AAEA848-2434-9798-EB2F-B48089837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5BBCBCD4-32F9-A367-BD9C-7B421E6C4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4972-227C-4F47-A3DF-06E37635B025}" type="datetimeFigureOut">
              <a:rPr lang="it-IT" smtClean="0"/>
              <a:t>04/04/2024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0F1F129-F5D1-7D37-B151-18B572783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3913B718-7131-7BC0-EFB1-C4BF53EFE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D4F4-A38B-4FBE-BFA1-7C6836CDE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19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2052DF12-7F03-3A4A-BF70-BF4CB55E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62D3F43-1B11-7C83-39A1-86C6481F3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278571D-414B-870F-10B9-B59D59DED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74972-227C-4F47-A3DF-06E37635B025}" type="datetimeFigureOut">
              <a:rPr lang="it-IT" smtClean="0"/>
              <a:t>04/04/2024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7E4D389-1D91-33F3-BE37-BF63E1756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57075DA-ECB4-FEA1-6924-D05B9B12C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6D4F4-A38B-4FBE-BFA1-7C6836CDE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413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openclipart.org/detail/193560/cloud-by-cinemacookie-193560" TargetMode="External"/><Relationship Id="rId7" Type="http://schemas.openxmlformats.org/officeDocument/2006/relationships/hyperlink" Target="https://pixabay.com/en/router-switch-symbol-network-3014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hyperlink" Target="https://www.juku.it/microsoft-suo-cloud-in-box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openclipart.org/detail/193560/cloud-by-cinemacookie-193560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 Fill">
            <a:extLst>
              <a:ext uri="{FF2B5EF4-FFF2-40B4-BE49-F238E27FC236}">
                <a16:creationId xmlns:a16="http://schemas.microsoft.com/office/drawing/2014/main" xmlns="" id="{C3420C89-0B09-4632-A4AF-3971D08BF7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olor Cover">
            <a:extLst>
              <a:ext uri="{FF2B5EF4-FFF2-40B4-BE49-F238E27FC236}">
                <a16:creationId xmlns:a16="http://schemas.microsoft.com/office/drawing/2014/main" xmlns="" id="{4E5CBA61-BF74-40B4-A3A8-366BBA626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C27E70C-5470-4262-B9CE-AE52C51CF4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25" name="Color">
              <a:extLst>
                <a:ext uri="{FF2B5EF4-FFF2-40B4-BE49-F238E27FC236}">
                  <a16:creationId xmlns:a16="http://schemas.microsoft.com/office/drawing/2014/main" xmlns="" id="{B5C7D35F-738C-47DF-AD6E-859806E460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Color">
              <a:extLst>
                <a:ext uri="{FF2B5EF4-FFF2-40B4-BE49-F238E27FC236}">
                  <a16:creationId xmlns:a16="http://schemas.microsoft.com/office/drawing/2014/main" xmlns="" id="{740F8C8B-E52F-46CF-89C7-51C6A037CF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27AF472-EAE3-4572-AB69-B92BD10DBC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F4DB9D2-6215-420C-874C-82EADF8C6C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F003139-C97C-44FA-B139-32E4DFDCE9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5CE4DD6E-8CEA-45EE-B630-DBC22144D8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A4372F7F-AA3C-470B-AA61-7C35B7722C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34B605BF-D199-43DD-9328-E99F2ADFC6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E5D42A77-7336-4A35-8922-8098A16AA2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7401EE7D-B85D-4C10-AB8C-71884EFB11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2EF1B10-5CBC-AB10-CF41-75CB5D372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384" y="841249"/>
            <a:ext cx="5692953" cy="25871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Niagara:</a:t>
            </a:r>
            <a:r>
              <a:rPr lang="en-US" sz="4800" dirty="0">
                <a:solidFill>
                  <a:schemeClr val="bg1"/>
                </a:solidFill>
              </a:rPr>
              <a:t/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 err="1">
                <a:solidFill>
                  <a:schemeClr val="bg1"/>
                </a:solidFill>
              </a:rPr>
              <a:t>soluzioni</a:t>
            </a:r>
            <a:r>
              <a:rPr lang="en-US" sz="4800" dirty="0">
                <a:solidFill>
                  <a:schemeClr val="bg1"/>
                </a:solidFill>
              </a:rPr>
              <a:t> dedicate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8DF8BF4F-4D62-22FD-1C0D-669B22789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2" y="4582814"/>
            <a:ext cx="3689094" cy="1312657"/>
          </a:xfrm>
        </p:spPr>
        <p:txBody>
          <a:bodyPr anchor="t">
            <a:normAutofit/>
          </a:bodyPr>
          <a:lstStyle/>
          <a:p>
            <a:pPr algn="r"/>
            <a:r>
              <a:rPr lang="it-IT" sz="2000" dirty="0"/>
              <a:t>20/01/2024</a:t>
            </a:r>
          </a:p>
          <a:p>
            <a:pPr algn="r"/>
            <a:r>
              <a:rPr lang="it-IT" sz="2000" dirty="0"/>
              <a:t>di Mauro Raymondi</a:t>
            </a: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xmlns="" id="{4E842F8E-569E-AA36-2008-D29556FB5CDD}"/>
              </a:ext>
            </a:extLst>
          </p:cNvPr>
          <p:cNvGrpSpPr/>
          <p:nvPr/>
        </p:nvGrpSpPr>
        <p:grpSpPr>
          <a:xfrm>
            <a:off x="6803647" y="2140202"/>
            <a:ext cx="4730214" cy="2577595"/>
            <a:chOff x="10426701" y="5886825"/>
            <a:chExt cx="1650772" cy="899541"/>
          </a:xfrm>
        </p:grpSpPr>
        <p:sp>
          <p:nvSpPr>
            <p:cNvPr id="5" name="Rectangle 26">
              <a:extLst>
                <a:ext uri="{FF2B5EF4-FFF2-40B4-BE49-F238E27FC236}">
                  <a16:creationId xmlns:a16="http://schemas.microsoft.com/office/drawing/2014/main" xmlns="" id="{C0154738-AC85-9F92-9520-9E2A5E6CDAB2}"/>
                </a:ext>
              </a:extLst>
            </p:cNvPr>
            <p:cNvSpPr/>
            <p:nvPr/>
          </p:nvSpPr>
          <p:spPr>
            <a:xfrm>
              <a:off x="10426701" y="5886825"/>
              <a:ext cx="1650772" cy="8995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Immagine 1" descr="ANNALISA_INLON_corretto">
              <a:extLst>
                <a:ext uri="{FF2B5EF4-FFF2-40B4-BE49-F238E27FC236}">
                  <a16:creationId xmlns:a16="http://schemas.microsoft.com/office/drawing/2014/main" xmlns="" id="{95911B6B-E5B2-DCDE-BEA8-B118F3F82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7832" y="5943886"/>
              <a:ext cx="1542675" cy="54234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56393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161FCF25-EBE8-A59F-A23C-10747EF5B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xmlns="" id="{700E0F77-E936-4985-B7B1-B9823486AC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xmlns="" id="{B9161319-B6EB-8AB2-A029-A10DEEB88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Niagara cloud hosting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Azure IaaS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5C8260E-968F-44E8-A823-ABB4313119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FE43805F-24A6-46A4-B19B-54F2834735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691FB6B4-C6EB-F85E-E360-EA76A5A9E586}"/>
              </a:ext>
            </a:extLst>
          </p:cNvPr>
          <p:cNvSpPr txBox="1"/>
          <p:nvPr/>
        </p:nvSpPr>
        <p:spPr>
          <a:xfrm>
            <a:off x="5162719" y="4883544"/>
            <a:ext cx="6586915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700" dirty="0"/>
              <a:t>L'infrastruttura di Azure può essere utilizzata per implementare una soluzione Niagara </a:t>
            </a:r>
            <a:r>
              <a:rPr lang="it-IT" sz="1700" dirty="0" err="1" smtClean="0"/>
              <a:t>BACnet</a:t>
            </a:r>
            <a:r>
              <a:rPr lang="it-IT" sz="1700" dirty="0" smtClean="0"/>
              <a:t> </a:t>
            </a:r>
            <a:r>
              <a:rPr lang="it-IT" sz="1700" dirty="0"/>
              <a:t>multi-sito. L'uso di connessioni VPN consente un'elevata sicurezza. I siti remoti sono interconnessi tramite una rete virtuale. La connessione dei siti remoti è semplificata dall'uso di connessioni con IP dinamico e dalla limitazione dell'occupazione di banda. L'architettura è scalabile e flessibile</a:t>
            </a:r>
            <a:r>
              <a:rPr lang="en-US" sz="1700" dirty="0"/>
              <a:t>.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xmlns="" id="{BA40EAA3-AA24-44C7-C9CA-0AB9899A80B6}"/>
              </a:ext>
            </a:extLst>
          </p:cNvPr>
          <p:cNvGrpSpPr/>
          <p:nvPr/>
        </p:nvGrpSpPr>
        <p:grpSpPr>
          <a:xfrm>
            <a:off x="959205" y="462479"/>
            <a:ext cx="10369646" cy="3671319"/>
            <a:chOff x="991302" y="3255296"/>
            <a:chExt cx="9210242" cy="3260838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xmlns="" id="{D3555498-A957-E872-650E-BBC6EF55A824}"/>
                </a:ext>
              </a:extLst>
            </p:cNvPr>
            <p:cNvSpPr/>
            <p:nvPr/>
          </p:nvSpPr>
          <p:spPr>
            <a:xfrm>
              <a:off x="1759671" y="3533419"/>
              <a:ext cx="3028950" cy="23241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xmlns="" id="{B4ADFFC6-5F50-B78F-CC47-14E16B21F948}"/>
                </a:ext>
              </a:extLst>
            </p:cNvPr>
            <p:cNvGrpSpPr/>
            <p:nvPr/>
          </p:nvGrpSpPr>
          <p:grpSpPr>
            <a:xfrm>
              <a:off x="991302" y="3255296"/>
              <a:ext cx="1536738" cy="896938"/>
              <a:chOff x="2554923" y="3655256"/>
              <a:chExt cx="2582265" cy="1325563"/>
            </a:xfrm>
          </p:grpSpPr>
          <p:pic>
            <p:nvPicPr>
              <p:cNvPr id="8" name="Immagine 7" descr="Immagine che contiene bianco, creatività&#10;&#10;Descrizione generata automaticamente">
                <a:extLst>
                  <a:ext uri="{FF2B5EF4-FFF2-40B4-BE49-F238E27FC236}">
                    <a16:creationId xmlns:a16="http://schemas.microsoft.com/office/drawing/2014/main" xmlns="" id="{E4875A4C-E927-6F96-AD1D-877A74EF7D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xmlns="" r:id="rId3"/>
                  </a:ext>
                </a:extLst>
              </a:blip>
              <a:stretch>
                <a:fillRect/>
              </a:stretch>
            </p:blipFill>
            <p:spPr>
              <a:xfrm>
                <a:off x="2554923" y="3655256"/>
                <a:ext cx="2582265" cy="1325563"/>
              </a:xfrm>
              <a:prstGeom prst="rect">
                <a:avLst/>
              </a:prstGeom>
            </p:spPr>
          </p:pic>
          <p:pic>
            <p:nvPicPr>
              <p:cNvPr id="5" name="Immagine 4" descr="Immagine che contiene testo, Carattere, Blu elettrico, logo&#10;&#10;Descrizione generata automaticamente">
                <a:extLst>
                  <a:ext uri="{FF2B5EF4-FFF2-40B4-BE49-F238E27FC236}">
                    <a16:creationId xmlns:a16="http://schemas.microsoft.com/office/drawing/2014/main" xmlns="" id="{9D54051E-A1D8-FAD7-1B3C-7044AF0E29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xmlns="" r:id="rId5"/>
                  </a:ext>
                </a:extLst>
              </a:blip>
              <a:stretch>
                <a:fillRect/>
              </a:stretch>
            </p:blipFill>
            <p:spPr>
              <a:xfrm>
                <a:off x="3154801" y="4429124"/>
                <a:ext cx="1516960" cy="428625"/>
              </a:xfrm>
              <a:prstGeom prst="rect">
                <a:avLst/>
              </a:prstGeom>
            </p:spPr>
          </p:pic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xmlns="" id="{A28FF29C-A8FC-4AE9-6B39-8476C08FAC0D}"/>
                  </a:ext>
                </a:extLst>
              </p:cNvPr>
              <p:cNvSpPr txBox="1"/>
              <p:nvPr/>
            </p:nvSpPr>
            <p:spPr>
              <a:xfrm>
                <a:off x="3574887" y="3967459"/>
                <a:ext cx="795154" cy="454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24128">
                  <a:spcAft>
                    <a:spcPts val="600"/>
                  </a:spcAft>
                </a:pPr>
                <a:r>
                  <a:rPr lang="it-IT" sz="1568" kern="1200" err="1">
                    <a:solidFill>
                      <a:srgbClr val="005B98"/>
                    </a:solidFill>
                    <a:latin typeface="+mn-lt"/>
                    <a:ea typeface="+mn-ea"/>
                    <a:cs typeface="+mn-cs"/>
                  </a:rPr>
                  <a:t>Iaas</a:t>
                </a:r>
                <a:endParaRPr lang="it-IT" sz="1400">
                  <a:solidFill>
                    <a:srgbClr val="2584C4"/>
                  </a:solidFill>
                </a:endParaRPr>
              </a:p>
            </p:txBody>
          </p:sp>
        </p:grpSp>
        <p:pic>
          <p:nvPicPr>
            <p:cNvPr id="15" name="Immagine 14" descr="Immagine che contiene cerchio, simbolo, schermata, design&#10;&#10;Descrizione generata automaticamente">
              <a:extLst>
                <a:ext uri="{FF2B5EF4-FFF2-40B4-BE49-F238E27FC236}">
                  <a16:creationId xmlns:a16="http://schemas.microsoft.com/office/drawing/2014/main" xmlns="" id="{80F62446-B266-58DD-2754-80A839275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>
              <a:off x="4148839" y="4286139"/>
              <a:ext cx="1343025" cy="738664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xmlns="" id="{2BE36AF7-3E74-3C64-E355-5C3FC7A16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38257" y="4177838"/>
              <a:ext cx="1663287" cy="955266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xmlns="" id="{40041A70-BE63-1BEB-ED1D-CC6F4419F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8257" y="5585840"/>
              <a:ext cx="1366833" cy="930294"/>
            </a:xfrm>
            <a:prstGeom prst="rect">
              <a:avLst/>
            </a:prstGeom>
          </p:spPr>
        </p:pic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xmlns="" id="{A69CEEBB-EAF1-CED2-8410-AA9DD65E3E26}"/>
                </a:ext>
              </a:extLst>
            </p:cNvPr>
            <p:cNvCxnSpPr>
              <a:cxnSpLocks/>
              <a:stCxn id="16" idx="1"/>
              <a:endCxn id="15" idx="3"/>
            </p:cNvCxnSpPr>
            <p:nvPr/>
          </p:nvCxnSpPr>
          <p:spPr>
            <a:xfrm flipH="1">
              <a:off x="5491864" y="4655471"/>
              <a:ext cx="3046393" cy="0"/>
            </a:xfrm>
            <a:prstGeom prst="straightConnector1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2 29">
              <a:extLst>
                <a:ext uri="{FF2B5EF4-FFF2-40B4-BE49-F238E27FC236}">
                  <a16:creationId xmlns:a16="http://schemas.microsoft.com/office/drawing/2014/main" xmlns="" id="{D4826819-ABA6-D219-DA38-EFBC6C375D5E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 flipV="1">
              <a:off x="6030027" y="6050987"/>
              <a:ext cx="2508230" cy="8141"/>
            </a:xfrm>
            <a:prstGeom prst="straightConnector1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xmlns="" id="{63C3E557-5E64-E992-748B-598C7C3A84B3}"/>
                </a:ext>
              </a:extLst>
            </p:cNvPr>
            <p:cNvCxnSpPr/>
            <p:nvPr/>
          </p:nvCxnSpPr>
          <p:spPr>
            <a:xfrm flipV="1">
              <a:off x="6030027" y="4647329"/>
              <a:ext cx="0" cy="1403658"/>
            </a:xfrm>
            <a:prstGeom prst="line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ilindro 40">
              <a:extLst>
                <a:ext uri="{FF2B5EF4-FFF2-40B4-BE49-F238E27FC236}">
                  <a16:creationId xmlns:a16="http://schemas.microsoft.com/office/drawing/2014/main" xmlns="" id="{61629589-1848-C2CA-BA74-C86A9D31CF8B}"/>
                </a:ext>
              </a:extLst>
            </p:cNvPr>
            <p:cNvSpPr/>
            <p:nvPr/>
          </p:nvSpPr>
          <p:spPr>
            <a:xfrm rot="16200000">
              <a:off x="7087036" y="3768735"/>
              <a:ext cx="238125" cy="1801960"/>
            </a:xfrm>
            <a:prstGeom prst="can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Cilindro 41">
              <a:extLst>
                <a:ext uri="{FF2B5EF4-FFF2-40B4-BE49-F238E27FC236}">
                  <a16:creationId xmlns:a16="http://schemas.microsoft.com/office/drawing/2014/main" xmlns="" id="{76BA2336-638E-35CC-CA6E-3A75696C17E4}"/>
                </a:ext>
              </a:extLst>
            </p:cNvPr>
            <p:cNvSpPr/>
            <p:nvPr/>
          </p:nvSpPr>
          <p:spPr>
            <a:xfrm rot="16200000">
              <a:off x="7052362" y="5158147"/>
              <a:ext cx="238125" cy="1801960"/>
            </a:xfrm>
            <a:prstGeom prst="can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xmlns="" id="{29A17A8F-7D36-E782-D831-9FF7C8277250}"/>
                </a:ext>
              </a:extLst>
            </p:cNvPr>
            <p:cNvSpPr txBox="1"/>
            <p:nvPr/>
          </p:nvSpPr>
          <p:spPr>
            <a:xfrm>
              <a:off x="3758018" y="5593982"/>
              <a:ext cx="10306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24128">
                <a:spcAft>
                  <a:spcPts val="600"/>
                </a:spcAft>
              </a:pPr>
              <a:r>
                <a:rPr lang="it-IT" sz="134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VPN Gateway</a:t>
              </a:r>
              <a:endParaRPr lang="it-IT" sz="1200"/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xmlns="" id="{0B4CC9F8-8401-FE1C-2459-7C39CEC26E5A}"/>
                </a:ext>
              </a:extLst>
            </p:cNvPr>
            <p:cNvSpPr txBox="1"/>
            <p:nvPr/>
          </p:nvSpPr>
          <p:spPr>
            <a:xfrm>
              <a:off x="6731344" y="6178190"/>
              <a:ext cx="715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24128">
                <a:spcAft>
                  <a:spcPts val="600"/>
                </a:spcAft>
              </a:pPr>
              <a:r>
                <a:rPr lang="it-IT" sz="1344" kern="1200">
                  <a:solidFill>
                    <a:srgbClr val="555555"/>
                  </a:solidFill>
                  <a:latin typeface="+mn-lt"/>
                  <a:ea typeface="+mn-ea"/>
                  <a:cs typeface="+mn-cs"/>
                </a:rPr>
                <a:t>P2S VPN</a:t>
              </a:r>
              <a:endParaRPr lang="it-IT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xmlns="" id="{F88774DF-0236-7D83-341E-E2C360E1F8E6}"/>
                </a:ext>
              </a:extLst>
            </p:cNvPr>
            <p:cNvSpPr txBox="1"/>
            <p:nvPr/>
          </p:nvSpPr>
          <p:spPr>
            <a:xfrm>
              <a:off x="6728228" y="4788778"/>
              <a:ext cx="715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24128">
                <a:spcAft>
                  <a:spcPts val="600"/>
                </a:spcAft>
              </a:pPr>
              <a:r>
                <a:rPr lang="it-IT" sz="1344" kern="1200">
                  <a:solidFill>
                    <a:srgbClr val="555555"/>
                  </a:solidFill>
                  <a:latin typeface="+mn-lt"/>
                  <a:ea typeface="+mn-ea"/>
                  <a:cs typeface="+mn-cs"/>
                </a:rPr>
                <a:t>P2S VPN</a:t>
              </a:r>
              <a:endParaRPr lang="it-IT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49" name="Immagine 48">
              <a:extLst>
                <a:ext uri="{FF2B5EF4-FFF2-40B4-BE49-F238E27FC236}">
                  <a16:creationId xmlns:a16="http://schemas.microsoft.com/office/drawing/2014/main" xmlns="" id="{BC1B8362-7EA8-DBDA-C7E8-6C7278CF8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93014" y="4231499"/>
              <a:ext cx="1295022" cy="1077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9980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C9A9DA9-7DC8-488B-A882-123947B0F3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57F6BDD4-E066-4008-8011-6CC31AEB4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E896382-536D-281A-37A1-1DE0782AE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JavaScript Program Object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specifica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711A8FB-68FC-45FC-B01E-38F809E2D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A865FE3-5FC9-4049-87CF-30019C46C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02112814-22D7-E239-5CAB-0C31ED69A664}"/>
              </a:ext>
            </a:extLst>
          </p:cNvPr>
          <p:cNvSpPr txBox="1"/>
          <p:nvPr/>
        </p:nvSpPr>
        <p:spPr>
          <a:xfrm>
            <a:off x="841248" y="2252870"/>
            <a:ext cx="3412219" cy="35602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700" dirty="0"/>
              <a:t>La codifica può essere la sola soluzione per risolvere problemi complessi come i </a:t>
            </a:r>
            <a:r>
              <a:rPr lang="it-IT" sz="1700" dirty="0" smtClean="0"/>
              <a:t>seguenti</a:t>
            </a:r>
            <a:r>
              <a:rPr lang="en-US" sz="1700" dirty="0"/>
              <a:t>:</a:t>
            </a:r>
            <a:endParaRPr lang="en-US" sz="17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700" dirty="0"/>
              <a:t>Convertire due registri </a:t>
            </a:r>
            <a:r>
              <a:rPr lang="it-IT" sz="1700" dirty="0" err="1"/>
              <a:t>Modbus</a:t>
            </a:r>
            <a:r>
              <a:rPr lang="it-IT" sz="1700" dirty="0"/>
              <a:t> a 16 bit in un valore float a 64 </a:t>
            </a:r>
            <a:r>
              <a:rPr lang="it-IT" sz="1700" dirty="0" smtClean="0"/>
              <a:t>bit</a:t>
            </a:r>
            <a:endParaRPr lang="en-US" sz="17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700" dirty="0"/>
              <a:t>Esportazione di dati storici in un file CSV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700" dirty="0"/>
              <a:t>Inserire un blocco di dati mancanti negli History</a:t>
            </a:r>
            <a:endParaRPr lang="en-US" sz="17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700" dirty="0"/>
              <a:t>Gestire le classi di allarme </a:t>
            </a:r>
            <a:r>
              <a:rPr lang="it-IT" sz="1700" dirty="0" err="1" smtClean="0"/>
              <a:t>BACnet</a:t>
            </a:r>
            <a:endParaRPr lang="en-US" sz="17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Sincronizzazione</a:t>
            </a:r>
            <a:r>
              <a:rPr lang="en-US" sz="1700" dirty="0"/>
              <a:t> </a:t>
            </a:r>
            <a:r>
              <a:rPr lang="en-US" sz="1700" dirty="0" err="1"/>
              <a:t>dei</a:t>
            </a:r>
            <a:r>
              <a:rPr lang="en-US" sz="1700" dirty="0"/>
              <a:t> </a:t>
            </a:r>
            <a:r>
              <a:rPr lang="en-US" sz="1700" dirty="0" err="1"/>
              <a:t>calendari</a:t>
            </a:r>
            <a:endParaRPr lang="en-US" sz="17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Connessione</a:t>
            </a:r>
            <a:r>
              <a:rPr lang="en-US" sz="1700" dirty="0"/>
              <a:t> a </a:t>
            </a:r>
            <a:r>
              <a:rPr lang="en-US" sz="1700" dirty="0" err="1"/>
              <a:t>servizi</a:t>
            </a:r>
            <a:r>
              <a:rPr lang="en-US" sz="1700" dirty="0"/>
              <a:t> API Rest.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1BF65F30-C723-02C1-0E95-56DA9A204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014" y="630936"/>
            <a:ext cx="4520084" cy="54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4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385E1BDC-A9B0-4A87-82E3-F3187F69A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0990C621-3B8B-4820-8328-D47EF7CE8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8D54FD0-5806-B9AF-8F40-A61F0F657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/>
              <a:t>Servizio</a:t>
            </a:r>
            <a:r>
              <a:rPr lang="en-US" sz="3200" dirty="0"/>
              <a:t> Niagara per </a:t>
            </a:r>
            <a:r>
              <a:rPr lang="en-US" sz="3200" dirty="0" err="1"/>
              <a:t>allarmi</a:t>
            </a:r>
            <a:r>
              <a:rPr lang="en-US" sz="3200" dirty="0"/>
              <a:t> </a:t>
            </a:r>
            <a:r>
              <a:rPr lang="en-US" sz="3200" dirty="0" err="1" smtClean="0"/>
              <a:t>BACnet</a:t>
            </a:r>
            <a:r>
              <a:rPr lang="en-US" sz="3200" dirty="0" smtClean="0"/>
              <a:t> </a:t>
            </a:r>
            <a:r>
              <a:rPr lang="en-US" sz="3200" dirty="0"/>
              <a:t>e </a:t>
            </a:r>
            <a:r>
              <a:rPr lang="en-US" sz="3200" dirty="0" err="1"/>
              <a:t>calendari</a:t>
            </a:r>
            <a:endParaRPr lang="en-US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1A2385B-1D2A-4E17-84FA-6CB7F0AAE4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E791F2F-79DB-4CC0-9FA1-001E3E91E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047A8E67-6D44-D859-2AAC-9AF7869A1C39}"/>
              </a:ext>
            </a:extLst>
          </p:cNvPr>
          <p:cNvSpPr txBox="1"/>
          <p:nvPr/>
        </p:nvSpPr>
        <p:spPr>
          <a:xfrm>
            <a:off x="5250106" y="586822"/>
            <a:ext cx="6106742" cy="16459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700" dirty="0"/>
              <a:t>Distech </a:t>
            </a:r>
            <a:r>
              <a:rPr lang="it-IT" sz="1700" dirty="0" err="1"/>
              <a:t>Envysion</a:t>
            </a:r>
            <a:r>
              <a:rPr lang="it-IT" sz="1700" dirty="0"/>
              <a:t> è un ambiente di programmazione visuale. È possibile costruire o modificare qualsiasi progetto ENVYSION, sia esso incorporato in un controller ECLYPSE o ospitato su EC-</a:t>
            </a:r>
            <a:r>
              <a:rPr lang="it-IT" sz="1700" dirty="0" err="1"/>
              <a:t>Bos</a:t>
            </a:r>
            <a:r>
              <a:rPr lang="it-IT" sz="1700" dirty="0"/>
              <a:t>. Lo sviluppo di servizi API </a:t>
            </a:r>
            <a:r>
              <a:rPr lang="it-IT" sz="1700" dirty="0" err="1"/>
              <a:t>RESTful</a:t>
            </a:r>
            <a:r>
              <a:rPr lang="it-IT" sz="1700" dirty="0"/>
              <a:t> è una soluzione per invocare attività complesse come la sincronizzazione di gruppi di calendari su dispositivi </a:t>
            </a:r>
            <a:r>
              <a:rPr lang="it-IT" sz="1700" dirty="0" err="1" smtClean="0"/>
              <a:t>BACnet</a:t>
            </a:r>
            <a:r>
              <a:rPr lang="it-IT" sz="1700" dirty="0"/>
              <a:t>. Il debug del servizio è semplificato se eseguito con strumenti API come </a:t>
            </a:r>
            <a:r>
              <a:rPr lang="it-IT" sz="1700" dirty="0" err="1"/>
              <a:t>Postman</a:t>
            </a:r>
            <a:r>
              <a:rPr lang="en-US" sz="1700" dirty="0"/>
              <a:t>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4DBDF310-36BA-A6C6-5127-0E405ABC4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90" t="9935" r="21458" b="11907"/>
          <a:stretch/>
        </p:blipFill>
        <p:spPr>
          <a:xfrm>
            <a:off x="308839" y="2767579"/>
            <a:ext cx="4666222" cy="3360171"/>
          </a:xfrm>
          <a:prstGeom prst="rect">
            <a:avLst/>
          </a:prstGeom>
        </p:spPr>
      </p:pic>
      <p:pic>
        <p:nvPicPr>
          <p:cNvPr id="6" name="Picture 4" descr="Niagara Software Stack">
            <a:extLst>
              <a:ext uri="{FF2B5EF4-FFF2-40B4-BE49-F238E27FC236}">
                <a16:creationId xmlns:a16="http://schemas.microsoft.com/office/drawing/2014/main" xmlns="" id="{28022ADC-BABE-4FC2-6CBC-8F6FE5476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736" y="3557313"/>
            <a:ext cx="3130127" cy="174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xmlns="" id="{E079B27C-6035-0161-BB0C-39860E0505B6}"/>
              </a:ext>
            </a:extLst>
          </p:cNvPr>
          <p:cNvCxnSpPr>
            <a:cxnSpLocks/>
          </p:cNvCxnSpPr>
          <p:nvPr/>
        </p:nvCxnSpPr>
        <p:spPr>
          <a:xfrm flipH="1">
            <a:off x="4953140" y="4603391"/>
            <a:ext cx="16000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xmlns="" id="{8C57A4FC-F56A-FDA5-3913-6A2D69EC5CC8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4975061" y="4447665"/>
            <a:ext cx="12828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o 9">
            <a:extLst>
              <a:ext uri="{FF2B5EF4-FFF2-40B4-BE49-F238E27FC236}">
                <a16:creationId xmlns:a16="http://schemas.microsoft.com/office/drawing/2014/main" xmlns="" id="{A5F90C7D-36CE-5C85-164F-F2DF6CA1CD63}"/>
              </a:ext>
            </a:extLst>
          </p:cNvPr>
          <p:cNvGrpSpPr/>
          <p:nvPr/>
        </p:nvGrpSpPr>
        <p:grpSpPr>
          <a:xfrm>
            <a:off x="6379756" y="3592191"/>
            <a:ext cx="2601763" cy="1713748"/>
            <a:chOff x="6198781" y="3671597"/>
            <a:chExt cx="2601763" cy="1713748"/>
          </a:xfrm>
        </p:grpSpPr>
        <p:pic>
          <p:nvPicPr>
            <p:cNvPr id="7" name="Immagine 6" descr="Immagine che contiene bianco, creatività&#10;&#10;Descrizione generata automaticamente">
              <a:extLst>
                <a:ext uri="{FF2B5EF4-FFF2-40B4-BE49-F238E27FC236}">
                  <a16:creationId xmlns:a16="http://schemas.microsoft.com/office/drawing/2014/main" xmlns="" id="{1CC5EE2F-2E3E-57D8-B076-7D4AAE881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6198781" y="3671597"/>
              <a:ext cx="2447814" cy="1256545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EF1EE126-934E-5847-BB84-A0498762273D}"/>
                </a:ext>
              </a:extLst>
            </p:cNvPr>
            <p:cNvSpPr txBox="1"/>
            <p:nvPr/>
          </p:nvSpPr>
          <p:spPr>
            <a:xfrm>
              <a:off x="6725661" y="4848735"/>
              <a:ext cx="1450523" cy="536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25880">
                <a:spcAft>
                  <a:spcPts val="600"/>
                </a:spcAft>
              </a:pPr>
              <a:r>
                <a:rPr lang="it-IT" sz="261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REST API</a:t>
              </a:r>
              <a:endParaRPr lang="it-IT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80F0D423-850B-084C-5BF0-68BEAFA0E805}"/>
                </a:ext>
              </a:extLst>
            </p:cNvPr>
            <p:cNvSpPr txBox="1"/>
            <p:nvPr/>
          </p:nvSpPr>
          <p:spPr>
            <a:xfrm>
              <a:off x="6198781" y="4299868"/>
              <a:ext cx="2601763" cy="581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25880">
                <a:spcAft>
                  <a:spcPts val="600"/>
                </a:spcAft>
              </a:pPr>
              <a:r>
                <a:rPr lang="it-IT"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{…}</a:t>
              </a:r>
              <a:endParaRPr lang="it-IT" sz="2000"/>
            </a:p>
          </p:txBody>
        </p:sp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F7DAF90D-9171-FCBC-EE51-EADEB9B863D0}"/>
              </a:ext>
            </a:extLst>
          </p:cNvPr>
          <p:cNvSpPr txBox="1"/>
          <p:nvPr/>
        </p:nvSpPr>
        <p:spPr>
          <a:xfrm>
            <a:off x="4975061" y="4010094"/>
            <a:ext cx="161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GET / POST / PUT / DELETE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xmlns="" id="{1F976217-0CDE-7AA8-8ADE-6AC93C194DF6}"/>
              </a:ext>
            </a:extLst>
          </p:cNvPr>
          <p:cNvSpPr txBox="1"/>
          <p:nvPr/>
        </p:nvSpPr>
        <p:spPr>
          <a:xfrm>
            <a:off x="4984205" y="4598253"/>
            <a:ext cx="1273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accent2"/>
                </a:solidFill>
              </a:rPr>
              <a:t>JSON</a:t>
            </a:r>
          </a:p>
        </p:txBody>
      </p:sp>
    </p:spTree>
    <p:extLst>
      <p:ext uri="{BB962C8B-B14F-4D97-AF65-F5344CB8AC3E}">
        <p14:creationId xmlns:p14="http://schemas.microsoft.com/office/powerpoint/2010/main" val="2770608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4AAB670-ED39-4737-ACA6-BCB04047F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6D24BC9E-AC6A-42EE-AFD8-B290720B84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0990C621-3B8B-4820-8328-D47EF7CE8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4416" y="4107624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5C1C607-DE7A-4B8C-D0AC-E6B29F9F7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29321"/>
            <a:ext cx="365760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Niagara Drivers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CE685563-4FD2-A2CA-7A4B-D8DF9930C3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770" b="2"/>
          <a:stretch/>
        </p:blipFill>
        <p:spPr>
          <a:xfrm>
            <a:off x="6850068" y="357251"/>
            <a:ext cx="4220614" cy="348386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1A2385B-1D2A-4E17-84FA-6CB7F0AAE4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08" y="480023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E791F2F-79DB-4CC0-9FA1-001E3E91E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243541" y="5143137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BD30301A-2B3A-B9B0-8412-C4C9DB27914D}"/>
              </a:ext>
            </a:extLst>
          </p:cNvPr>
          <p:cNvSpPr txBox="1"/>
          <p:nvPr/>
        </p:nvSpPr>
        <p:spPr>
          <a:xfrm>
            <a:off x="5250106" y="4329321"/>
            <a:ext cx="6106742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dirty="0"/>
              <a:t>I driver sono utili per integrare reti di dispositivi collegati localmente o dispositivi provenienti dal cloud. Il </a:t>
            </a:r>
            <a:r>
              <a:rPr lang="it-IT" dirty="0" err="1"/>
              <a:t>BelimoDigitalEcosystem</a:t>
            </a:r>
            <a:r>
              <a:rPr lang="it-IT" dirty="0"/>
              <a:t> è una rete basata su dispositivi remoti acquisiti tramite un servizio API</a:t>
            </a:r>
            <a:r>
              <a:rPr lang="en-US" dirty="0"/>
              <a:t>.</a:t>
            </a:r>
          </a:p>
        </p:txBody>
      </p:sp>
      <p:grpSp>
        <p:nvGrpSpPr>
          <p:cNvPr id="6" name="Group 12">
            <a:extLst>
              <a:ext uri="{FF2B5EF4-FFF2-40B4-BE49-F238E27FC236}">
                <a16:creationId xmlns:a16="http://schemas.microsoft.com/office/drawing/2014/main" xmlns="" id="{685FBC78-0022-5AC7-7575-A3D0D33B7CEF}"/>
              </a:ext>
            </a:extLst>
          </p:cNvPr>
          <p:cNvGrpSpPr/>
          <p:nvPr/>
        </p:nvGrpSpPr>
        <p:grpSpPr>
          <a:xfrm>
            <a:off x="640606" y="361911"/>
            <a:ext cx="5320759" cy="3483866"/>
            <a:chOff x="4853075" y="976364"/>
            <a:chExt cx="6757414" cy="4756709"/>
          </a:xfrm>
        </p:grpSpPr>
        <p:pic>
          <p:nvPicPr>
            <p:cNvPr id="7" name="Picture 32" descr="Icon&#10;&#10;Description automatically generated">
              <a:extLst>
                <a:ext uri="{FF2B5EF4-FFF2-40B4-BE49-F238E27FC236}">
                  <a16:creationId xmlns:a16="http://schemas.microsoft.com/office/drawing/2014/main" xmlns="" id="{46732E0E-6DB8-157C-81DD-8AE1562C3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242" y="3295300"/>
              <a:ext cx="757605" cy="915332"/>
            </a:xfrm>
            <a:prstGeom prst="rect">
              <a:avLst/>
            </a:prstGeom>
          </p:spPr>
        </p:pic>
        <p:pic>
          <p:nvPicPr>
            <p:cNvPr id="8" name="Picture 3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xmlns="" id="{FEA2AEF3-D05C-FC7F-9485-805A8A891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3075" y="1711053"/>
              <a:ext cx="1643251" cy="1146057"/>
            </a:xfrm>
            <a:prstGeom prst="rect">
              <a:avLst/>
            </a:prstGeom>
          </p:spPr>
        </p:pic>
        <p:pic>
          <p:nvPicPr>
            <p:cNvPr id="9" name="Picture 15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8102008D-0420-369E-DA65-BD52EA148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7889" y="1046019"/>
              <a:ext cx="2353061" cy="1377699"/>
            </a:xfrm>
            <a:prstGeom prst="rect">
              <a:avLst/>
            </a:prstGeom>
          </p:spPr>
        </p:pic>
        <p:pic>
          <p:nvPicPr>
            <p:cNvPr id="10" name="Picture 35" descr="Icon&#10;&#10;Description automatically generated">
              <a:extLst>
                <a:ext uri="{FF2B5EF4-FFF2-40B4-BE49-F238E27FC236}">
                  <a16:creationId xmlns:a16="http://schemas.microsoft.com/office/drawing/2014/main" xmlns="" id="{9A043962-5AD8-6326-A854-4F32CC8D4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9062" y="3870766"/>
              <a:ext cx="954790" cy="857523"/>
            </a:xfrm>
            <a:prstGeom prst="rect">
              <a:avLst/>
            </a:prstGeom>
          </p:spPr>
        </p:pic>
        <p:pic>
          <p:nvPicPr>
            <p:cNvPr id="11" name="Picture 4" descr="Niagara Software Stack">
              <a:extLst>
                <a:ext uri="{FF2B5EF4-FFF2-40B4-BE49-F238E27FC236}">
                  <a16:creationId xmlns:a16="http://schemas.microsoft.com/office/drawing/2014/main" xmlns="" id="{BEFC8E99-6089-48B1-8D7E-E253660446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4419" y="4089836"/>
              <a:ext cx="2736070" cy="1643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3" descr="Logo&#10;&#10;Description automatically generated">
              <a:extLst>
                <a:ext uri="{FF2B5EF4-FFF2-40B4-BE49-F238E27FC236}">
                  <a16:creationId xmlns:a16="http://schemas.microsoft.com/office/drawing/2014/main" xmlns="" id="{53EB6C37-D020-6481-E790-A08527C54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9165" y="1114884"/>
              <a:ext cx="766307" cy="424830"/>
            </a:xfrm>
            <a:prstGeom prst="rect">
              <a:avLst/>
            </a:prstGeom>
          </p:spPr>
        </p:pic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B8D6CE14-9EB7-D16A-D93E-00CAA47E5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8817" y="976364"/>
              <a:ext cx="1643251" cy="857523"/>
            </a:xfrm>
            <a:custGeom>
              <a:avLst/>
              <a:gdLst>
                <a:gd name="T0" fmla="*/ 1642 w 1642"/>
                <a:gd name="T1" fmla="*/ 266 h 771"/>
                <a:gd name="T2" fmla="*/ 1333 w 1642"/>
                <a:gd name="T3" fmla="*/ 0 h 771"/>
                <a:gd name="T4" fmla="*/ 1333 w 1642"/>
                <a:gd name="T5" fmla="*/ 134 h 771"/>
                <a:gd name="T6" fmla="*/ 0 w 1642"/>
                <a:gd name="T7" fmla="*/ 771 h 771"/>
                <a:gd name="T8" fmla="*/ 0 w 1642"/>
                <a:gd name="T9" fmla="*/ 771 h 771"/>
                <a:gd name="T10" fmla="*/ 1333 w 1642"/>
                <a:gd name="T11" fmla="*/ 398 h 771"/>
                <a:gd name="T12" fmla="*/ 1333 w 1642"/>
                <a:gd name="T13" fmla="*/ 532 h 771"/>
                <a:gd name="T14" fmla="*/ 1642 w 1642"/>
                <a:gd name="T15" fmla="*/ 266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2" h="771">
                  <a:moveTo>
                    <a:pt x="1642" y="266"/>
                  </a:moveTo>
                  <a:cubicBezTo>
                    <a:pt x="1333" y="0"/>
                    <a:pt x="1333" y="0"/>
                    <a:pt x="1333" y="0"/>
                  </a:cubicBezTo>
                  <a:cubicBezTo>
                    <a:pt x="1333" y="134"/>
                    <a:pt x="1333" y="134"/>
                    <a:pt x="1333" y="134"/>
                  </a:cubicBezTo>
                  <a:cubicBezTo>
                    <a:pt x="1333" y="134"/>
                    <a:pt x="394" y="110"/>
                    <a:pt x="0" y="771"/>
                  </a:cubicBezTo>
                  <a:cubicBezTo>
                    <a:pt x="0" y="771"/>
                    <a:pt x="0" y="771"/>
                    <a:pt x="0" y="771"/>
                  </a:cubicBezTo>
                  <a:cubicBezTo>
                    <a:pt x="402" y="297"/>
                    <a:pt x="1333" y="398"/>
                    <a:pt x="1333" y="398"/>
                  </a:cubicBezTo>
                  <a:cubicBezTo>
                    <a:pt x="1333" y="532"/>
                    <a:pt x="1333" y="532"/>
                    <a:pt x="1333" y="532"/>
                  </a:cubicBezTo>
                  <a:lnTo>
                    <a:pt x="1642" y="266"/>
                  </a:lnTo>
                  <a:close/>
                </a:path>
              </a:pathLst>
            </a:custGeom>
            <a:solidFill>
              <a:srgbClr val="0070C0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81DB1C99-8873-F71C-FD44-92274FF38EE0}"/>
                </a:ext>
              </a:extLst>
            </p:cNvPr>
            <p:cNvSpPr>
              <a:spLocks/>
            </p:cNvSpPr>
            <p:nvPr/>
          </p:nvSpPr>
          <p:spPr bwMode="auto">
            <a:xfrm rot="19869216">
              <a:off x="6255059" y="2123093"/>
              <a:ext cx="1643251" cy="857523"/>
            </a:xfrm>
            <a:custGeom>
              <a:avLst/>
              <a:gdLst>
                <a:gd name="T0" fmla="*/ 1642 w 1642"/>
                <a:gd name="T1" fmla="*/ 266 h 771"/>
                <a:gd name="T2" fmla="*/ 1333 w 1642"/>
                <a:gd name="T3" fmla="*/ 0 h 771"/>
                <a:gd name="T4" fmla="*/ 1333 w 1642"/>
                <a:gd name="T5" fmla="*/ 134 h 771"/>
                <a:gd name="T6" fmla="*/ 0 w 1642"/>
                <a:gd name="T7" fmla="*/ 771 h 771"/>
                <a:gd name="T8" fmla="*/ 0 w 1642"/>
                <a:gd name="T9" fmla="*/ 771 h 771"/>
                <a:gd name="T10" fmla="*/ 1333 w 1642"/>
                <a:gd name="T11" fmla="*/ 398 h 771"/>
                <a:gd name="T12" fmla="*/ 1333 w 1642"/>
                <a:gd name="T13" fmla="*/ 532 h 771"/>
                <a:gd name="T14" fmla="*/ 1642 w 1642"/>
                <a:gd name="T15" fmla="*/ 266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2" h="771">
                  <a:moveTo>
                    <a:pt x="1642" y="266"/>
                  </a:moveTo>
                  <a:cubicBezTo>
                    <a:pt x="1333" y="0"/>
                    <a:pt x="1333" y="0"/>
                    <a:pt x="1333" y="0"/>
                  </a:cubicBezTo>
                  <a:cubicBezTo>
                    <a:pt x="1333" y="134"/>
                    <a:pt x="1333" y="134"/>
                    <a:pt x="1333" y="134"/>
                  </a:cubicBezTo>
                  <a:cubicBezTo>
                    <a:pt x="1333" y="134"/>
                    <a:pt x="394" y="110"/>
                    <a:pt x="0" y="771"/>
                  </a:cubicBezTo>
                  <a:cubicBezTo>
                    <a:pt x="0" y="771"/>
                    <a:pt x="0" y="771"/>
                    <a:pt x="0" y="771"/>
                  </a:cubicBezTo>
                  <a:cubicBezTo>
                    <a:pt x="402" y="297"/>
                    <a:pt x="1333" y="398"/>
                    <a:pt x="1333" y="398"/>
                  </a:cubicBezTo>
                  <a:cubicBezTo>
                    <a:pt x="1333" y="532"/>
                    <a:pt x="1333" y="532"/>
                    <a:pt x="1333" y="532"/>
                  </a:cubicBezTo>
                  <a:lnTo>
                    <a:pt x="1642" y="266"/>
                  </a:lnTo>
                  <a:close/>
                </a:path>
              </a:pathLst>
            </a:custGeom>
            <a:solidFill>
              <a:srgbClr val="0070C0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6670F852-108F-2F74-C643-D4F646A146B7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230484" y="2721808"/>
              <a:ext cx="1643251" cy="857523"/>
            </a:xfrm>
            <a:custGeom>
              <a:avLst/>
              <a:gdLst>
                <a:gd name="T0" fmla="*/ 1642 w 1642"/>
                <a:gd name="T1" fmla="*/ 266 h 771"/>
                <a:gd name="T2" fmla="*/ 1333 w 1642"/>
                <a:gd name="T3" fmla="*/ 0 h 771"/>
                <a:gd name="T4" fmla="*/ 1333 w 1642"/>
                <a:gd name="T5" fmla="*/ 134 h 771"/>
                <a:gd name="T6" fmla="*/ 0 w 1642"/>
                <a:gd name="T7" fmla="*/ 771 h 771"/>
                <a:gd name="T8" fmla="*/ 0 w 1642"/>
                <a:gd name="T9" fmla="*/ 771 h 771"/>
                <a:gd name="T10" fmla="*/ 1333 w 1642"/>
                <a:gd name="T11" fmla="*/ 398 h 771"/>
                <a:gd name="T12" fmla="*/ 1333 w 1642"/>
                <a:gd name="T13" fmla="*/ 532 h 771"/>
                <a:gd name="T14" fmla="*/ 1642 w 1642"/>
                <a:gd name="T15" fmla="*/ 266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2" h="771">
                  <a:moveTo>
                    <a:pt x="1642" y="266"/>
                  </a:moveTo>
                  <a:cubicBezTo>
                    <a:pt x="1333" y="0"/>
                    <a:pt x="1333" y="0"/>
                    <a:pt x="1333" y="0"/>
                  </a:cubicBezTo>
                  <a:cubicBezTo>
                    <a:pt x="1333" y="134"/>
                    <a:pt x="1333" y="134"/>
                    <a:pt x="1333" y="134"/>
                  </a:cubicBezTo>
                  <a:cubicBezTo>
                    <a:pt x="1333" y="134"/>
                    <a:pt x="394" y="110"/>
                    <a:pt x="0" y="771"/>
                  </a:cubicBezTo>
                  <a:cubicBezTo>
                    <a:pt x="0" y="771"/>
                    <a:pt x="0" y="771"/>
                    <a:pt x="0" y="771"/>
                  </a:cubicBezTo>
                  <a:cubicBezTo>
                    <a:pt x="402" y="297"/>
                    <a:pt x="1333" y="398"/>
                    <a:pt x="1333" y="398"/>
                  </a:cubicBezTo>
                  <a:cubicBezTo>
                    <a:pt x="1333" y="532"/>
                    <a:pt x="1333" y="532"/>
                    <a:pt x="1333" y="532"/>
                  </a:cubicBezTo>
                  <a:lnTo>
                    <a:pt x="1642" y="266"/>
                  </a:lnTo>
                  <a:close/>
                </a:path>
              </a:pathLst>
            </a:custGeom>
            <a:solidFill>
              <a:srgbClr val="0070C0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7C968E34-9A2A-C065-E6AC-247674ED3FFA}"/>
                </a:ext>
              </a:extLst>
            </p:cNvPr>
            <p:cNvSpPr>
              <a:spLocks/>
            </p:cNvSpPr>
            <p:nvPr/>
          </p:nvSpPr>
          <p:spPr bwMode="auto">
            <a:xfrm rot="6603033">
              <a:off x="9047366" y="2699888"/>
              <a:ext cx="1177667" cy="1267445"/>
            </a:xfrm>
            <a:custGeom>
              <a:avLst/>
              <a:gdLst>
                <a:gd name="T0" fmla="*/ 1642 w 1642"/>
                <a:gd name="T1" fmla="*/ 266 h 771"/>
                <a:gd name="T2" fmla="*/ 1333 w 1642"/>
                <a:gd name="T3" fmla="*/ 0 h 771"/>
                <a:gd name="T4" fmla="*/ 1333 w 1642"/>
                <a:gd name="T5" fmla="*/ 134 h 771"/>
                <a:gd name="T6" fmla="*/ 0 w 1642"/>
                <a:gd name="T7" fmla="*/ 771 h 771"/>
                <a:gd name="T8" fmla="*/ 0 w 1642"/>
                <a:gd name="T9" fmla="*/ 771 h 771"/>
                <a:gd name="T10" fmla="*/ 1333 w 1642"/>
                <a:gd name="T11" fmla="*/ 398 h 771"/>
                <a:gd name="T12" fmla="*/ 1333 w 1642"/>
                <a:gd name="T13" fmla="*/ 532 h 771"/>
                <a:gd name="T14" fmla="*/ 1642 w 1642"/>
                <a:gd name="T15" fmla="*/ 266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2" h="771">
                  <a:moveTo>
                    <a:pt x="1642" y="266"/>
                  </a:moveTo>
                  <a:cubicBezTo>
                    <a:pt x="1333" y="0"/>
                    <a:pt x="1333" y="0"/>
                    <a:pt x="1333" y="0"/>
                  </a:cubicBezTo>
                  <a:cubicBezTo>
                    <a:pt x="1333" y="134"/>
                    <a:pt x="1333" y="134"/>
                    <a:pt x="1333" y="134"/>
                  </a:cubicBezTo>
                  <a:cubicBezTo>
                    <a:pt x="1333" y="134"/>
                    <a:pt x="394" y="110"/>
                    <a:pt x="0" y="771"/>
                  </a:cubicBezTo>
                  <a:cubicBezTo>
                    <a:pt x="0" y="771"/>
                    <a:pt x="0" y="771"/>
                    <a:pt x="0" y="771"/>
                  </a:cubicBezTo>
                  <a:cubicBezTo>
                    <a:pt x="402" y="297"/>
                    <a:pt x="1333" y="398"/>
                    <a:pt x="1333" y="398"/>
                  </a:cubicBezTo>
                  <a:cubicBezTo>
                    <a:pt x="1333" y="532"/>
                    <a:pt x="1333" y="532"/>
                    <a:pt x="1333" y="532"/>
                  </a:cubicBezTo>
                  <a:lnTo>
                    <a:pt x="1642" y="266"/>
                  </a:lnTo>
                  <a:close/>
                </a:path>
              </a:pathLst>
            </a:custGeom>
            <a:solidFill>
              <a:srgbClr val="FF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969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6D24BC9E-AC6A-42EE-AFD8-B290720B84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0990C621-3B8B-4820-8328-D47EF7CE8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4416" y="4107624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BF15D74-DDAF-7395-CEB3-6507906AA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29321"/>
            <a:ext cx="365760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Niagara Widgets</a:t>
            </a:r>
          </a:p>
        </p:txBody>
      </p:sp>
      <p:pic>
        <p:nvPicPr>
          <p:cNvPr id="7" name="Immagine 6" descr="Immagine che contiene testo, software, Pagina Web, Software multimediale&#10;&#10;Descrizione generata automaticamente">
            <a:extLst>
              <a:ext uri="{FF2B5EF4-FFF2-40B4-BE49-F238E27FC236}">
                <a16:creationId xmlns:a16="http://schemas.microsoft.com/office/drawing/2014/main" xmlns="" id="{809C9FC9-0C4D-C38A-D082-E20AF6C0F8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8" t="29028" r="18047" b="27917"/>
          <a:stretch/>
        </p:blipFill>
        <p:spPr>
          <a:xfrm>
            <a:off x="557783" y="660053"/>
            <a:ext cx="5486400" cy="2887578"/>
          </a:xfrm>
          <a:prstGeom prst="rect">
            <a:avLst/>
          </a:prstGeom>
        </p:spPr>
      </p:pic>
      <p:pic>
        <p:nvPicPr>
          <p:cNvPr id="5" name="Immagine 4" descr="Immagine che contiene schermata, testo&#10;&#10;Descrizione generata automaticamente">
            <a:extLst>
              <a:ext uri="{FF2B5EF4-FFF2-40B4-BE49-F238E27FC236}">
                <a16:creationId xmlns:a16="http://schemas.microsoft.com/office/drawing/2014/main" xmlns="" id="{B61976D6-3373-83F7-F24B-C170CEF1E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87" y="566557"/>
            <a:ext cx="5522976" cy="306525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1A2385B-1D2A-4E17-84FA-6CB7F0AAE4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08" y="480023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E791F2F-79DB-4CC0-9FA1-001E3E91E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243541" y="5143137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25AE85C3-8ED3-FDB1-88EF-3A0F9E1F2E29}"/>
              </a:ext>
            </a:extLst>
          </p:cNvPr>
          <p:cNvSpPr txBox="1"/>
          <p:nvPr/>
        </p:nvSpPr>
        <p:spPr>
          <a:xfrm>
            <a:off x="5250106" y="4329321"/>
            <a:ext cx="6106742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dirty="0"/>
              <a:t>Widget e plugin sono determinanti per potenziare lo sviluppo delle interfacce utente. L'uso di estensioni consente l'integrazione di dispositivi situati sulla rete cloud e sulla rete locale </a:t>
            </a:r>
            <a:r>
              <a:rPr lang="it-IT" dirty="0" err="1"/>
              <a:t>Bacnet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8302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E36BB3C5-822B-45E1-A81E-5CC3176C61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34273ED6-4A88-CBB8-DEAF-1172861800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03" r="-3" b="-3"/>
          <a:stretch/>
        </p:blipFill>
        <p:spPr>
          <a:xfrm>
            <a:off x="579264" y="365141"/>
            <a:ext cx="6288262" cy="3063875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FB39ECA9-4CDE-4883-98E8-287E905E9F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263" y="3630934"/>
            <a:ext cx="6288261" cy="2546028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77DD75B-D98E-82BB-9050-E29112C6C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49689"/>
            <a:ext cx="2111122" cy="21050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Niagara Analytics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67483D0-BAEB-4927-88AD-76F5DA846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2494" y="45657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DBB7B12-4298-4CFB-B539-44A91C930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394346" y="489305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2025C1E0-0426-3A94-7DC0-9B2AFDC5D3A2}"/>
              </a:ext>
            </a:extLst>
          </p:cNvPr>
          <p:cNvSpPr txBox="1"/>
          <p:nvPr/>
        </p:nvSpPr>
        <p:spPr>
          <a:xfrm>
            <a:off x="3360563" y="3849688"/>
            <a:ext cx="3315810" cy="2105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/>
              <a:t>Niagara memorizza i valori energetici di vari contatori a intervalli irregolari. Con Analytics, i dati dello storico sono aggregati in base a un determinato intervallo (settimanale o mensile). I valori assoluti sono trasformati in differenziali con un intervallo mensile. Anche in questo caso Analytics consente di visualizzare graficamente i dati in periodi simili ma in anni diversi</a:t>
            </a:r>
            <a:r>
              <a:rPr lang="en-US" sz="1400" dirty="0"/>
              <a:t>.</a:t>
            </a:r>
          </a:p>
        </p:txBody>
      </p:sp>
      <p:pic>
        <p:nvPicPr>
          <p:cNvPr id="7" name="Immagine 6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xmlns="" id="{E0B22A3C-F398-FC0D-1517-8A133A7C99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2" r="25806" b="2"/>
          <a:stretch/>
        </p:blipFill>
        <p:spPr>
          <a:xfrm>
            <a:off x="7048500" y="365109"/>
            <a:ext cx="4621006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352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7423</TotalTime>
  <Words>422</Words>
  <Application>Microsoft Office PowerPoint</Application>
  <PresentationFormat>Widescreen</PresentationFormat>
  <Paragraphs>31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-apple-system</vt:lpstr>
      <vt:lpstr>Arial</vt:lpstr>
      <vt:lpstr>Calibri</vt:lpstr>
      <vt:lpstr>Calibri Light</vt:lpstr>
      <vt:lpstr>Tema di Office</vt:lpstr>
      <vt:lpstr>Niagara: soluzioni dedicate   </vt:lpstr>
      <vt:lpstr>Niagara cloud hosting su Azure IaaS</vt:lpstr>
      <vt:lpstr>JavaScript Program Object su specifica</vt:lpstr>
      <vt:lpstr>Servizio Niagara per allarmi BACnet e calendari</vt:lpstr>
      <vt:lpstr>Niagara Drivers</vt:lpstr>
      <vt:lpstr>Niagara Widgets</vt:lpstr>
      <vt:lpstr>Niagara Analytics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Niagara Special Development Projects</dc:title>
  <dc:creator>Mauro Raymondi</dc:creator>
  <cp:lastModifiedBy>Account Microsoft</cp:lastModifiedBy>
  <cp:revision>22</cp:revision>
  <dcterms:created xsi:type="dcterms:W3CDTF">2024-02-02T07:38:50Z</dcterms:created>
  <dcterms:modified xsi:type="dcterms:W3CDTF">2024-04-04T13:08:44Z</dcterms:modified>
</cp:coreProperties>
</file>